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3" r:id="rId11"/>
    <p:sldId id="272" r:id="rId12"/>
    <p:sldId id="267" r:id="rId13"/>
    <p:sldId id="268" r:id="rId14"/>
    <p:sldId id="274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91E-4449-4B6D-B7BD-73C52DAB6D79}" type="datetimeFigureOut">
              <a:rPr lang="en-AU" smtClean="0"/>
              <a:t>18/04/2014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3C4C-63FB-4576-8494-4546C0519D2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94207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91E-4449-4B6D-B7BD-73C52DAB6D79}" type="datetimeFigureOut">
              <a:rPr lang="en-AU" smtClean="0"/>
              <a:t>18/04/2014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3C4C-63FB-4576-8494-4546C0519D2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8306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91E-4449-4B6D-B7BD-73C52DAB6D79}" type="datetimeFigureOut">
              <a:rPr lang="en-AU" smtClean="0"/>
              <a:t>18/04/2014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3C4C-63FB-4576-8494-4546C0519D2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4766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91E-4449-4B6D-B7BD-73C52DAB6D79}" type="datetimeFigureOut">
              <a:rPr lang="en-AU" smtClean="0"/>
              <a:t>18/04/2014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3C4C-63FB-4576-8494-4546C0519D2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9691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91E-4449-4B6D-B7BD-73C52DAB6D79}" type="datetimeFigureOut">
              <a:rPr lang="en-AU" smtClean="0"/>
              <a:t>18/04/2014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3C4C-63FB-4576-8494-4546C0519D2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5206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91E-4449-4B6D-B7BD-73C52DAB6D79}" type="datetimeFigureOut">
              <a:rPr lang="en-AU" smtClean="0"/>
              <a:t>18/04/2014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3C4C-63FB-4576-8494-4546C0519D2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2772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91E-4449-4B6D-B7BD-73C52DAB6D79}" type="datetimeFigureOut">
              <a:rPr lang="en-AU" smtClean="0"/>
              <a:t>18/04/2014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3C4C-63FB-4576-8494-4546C0519D2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6603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91E-4449-4B6D-B7BD-73C52DAB6D79}" type="datetimeFigureOut">
              <a:rPr lang="en-AU" smtClean="0"/>
              <a:t>18/04/2014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3C4C-63FB-4576-8494-4546C0519D2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77774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91E-4449-4B6D-B7BD-73C52DAB6D79}" type="datetimeFigureOut">
              <a:rPr lang="en-AU" smtClean="0"/>
              <a:t>18/04/2014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3C4C-63FB-4576-8494-4546C0519D2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2527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91E-4449-4B6D-B7BD-73C52DAB6D79}" type="datetimeFigureOut">
              <a:rPr lang="en-AU" smtClean="0"/>
              <a:t>18/04/2014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3C4C-63FB-4576-8494-4546C0519D2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2369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191E-4449-4B6D-B7BD-73C52DAB6D79}" type="datetimeFigureOut">
              <a:rPr lang="en-AU" smtClean="0"/>
              <a:t>18/04/2014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3C4C-63FB-4576-8494-4546C0519D2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040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E191E-4449-4B6D-B7BD-73C52DAB6D79}" type="datetimeFigureOut">
              <a:rPr lang="en-AU" smtClean="0"/>
              <a:t>18/04/2014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63C4C-63FB-4576-8494-4546C0519D2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0279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ic.gov.au/publications/tandi2/tandi350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spaceflight.nasa.gov/living/spacefood/index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ucksters.com/geography/antarctica.php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ucksters.com/geography/antarctica.php" TargetMode="External"/><Relationship Id="rId2" Type="http://schemas.openxmlformats.org/officeDocument/2006/relationships/hyperlink" Target="http://www.aic.gov.au/publications/tandi2/tandi350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paceflight.nasa.gov/living/spacefood/index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828800"/>
          </a:xfrm>
        </p:spPr>
        <p:txBody>
          <a:bodyPr/>
          <a:lstStyle/>
          <a:p>
            <a:r>
              <a:rPr lang="en-AU" dirty="0">
                <a:solidFill>
                  <a:schemeClr val="folHlink"/>
                </a:solidFill>
              </a:rPr>
              <a:t>Writing a Bibliography: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743200"/>
            <a:ext cx="6400800" cy="1752600"/>
          </a:xfrm>
        </p:spPr>
        <p:txBody>
          <a:bodyPr/>
          <a:lstStyle/>
          <a:p>
            <a:r>
              <a:rPr lang="en-AU"/>
              <a:t>Harvard Style (author, date)</a:t>
            </a:r>
          </a:p>
        </p:txBody>
      </p:sp>
    </p:spTree>
    <p:extLst>
      <p:ext uri="{BB962C8B-B14F-4D97-AF65-F5344CB8AC3E}">
        <p14:creationId xmlns:p14="http://schemas.microsoft.com/office/powerpoint/2010/main" val="206945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9583"/>
            <a:ext cx="5940152" cy="5750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362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1840" y="1841345"/>
            <a:ext cx="2765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3600" dirty="0" smtClean="0">
                <a:solidFill>
                  <a:srgbClr val="FFC000"/>
                </a:solidFill>
              </a:rPr>
              <a:t>Answer check</a:t>
            </a:r>
            <a:endParaRPr lang="en-AU" sz="3600" dirty="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2875583"/>
            <a:ext cx="78239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600" dirty="0" smtClean="0"/>
              <a:t>Babel, P 2012, ‘Fat cat’s race slur</a:t>
            </a:r>
            <a:r>
              <a:rPr lang="en-AU" sz="3600" i="1" dirty="0" smtClean="0"/>
              <a:t>‘, Herald</a:t>
            </a:r>
          </a:p>
          <a:p>
            <a:r>
              <a:rPr lang="en-AU" sz="3600" i="1" dirty="0" smtClean="0"/>
              <a:t>Sun, </a:t>
            </a:r>
            <a:r>
              <a:rPr lang="en-AU" sz="3600" dirty="0" smtClean="0"/>
              <a:t>12 November 2012, p. 3.</a:t>
            </a:r>
            <a:endParaRPr lang="en-AU" sz="3600" dirty="0"/>
          </a:p>
        </p:txBody>
      </p:sp>
    </p:spTree>
    <p:extLst>
      <p:ext uri="{BB962C8B-B14F-4D97-AF65-F5344CB8AC3E}">
        <p14:creationId xmlns:p14="http://schemas.microsoft.com/office/powerpoint/2010/main" val="238551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solidFill>
                  <a:schemeClr val="folHlink"/>
                </a:solidFill>
              </a:rPr>
              <a:t>Internet - author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AU"/>
              <a:t>Bryant, C 2008, </a:t>
            </a:r>
            <a:r>
              <a:rPr lang="en-AU" i="1"/>
              <a:t>Deliberately lit vegetation fires in Australia</a:t>
            </a:r>
            <a:r>
              <a:rPr lang="en-AU"/>
              <a:t>,  Australian Institute of Criminology, viewed 2 May 2008, </a:t>
            </a:r>
            <a:r>
              <a:rPr lang="en-AU" sz="2000"/>
              <a:t>&lt;</a:t>
            </a:r>
            <a:r>
              <a:rPr lang="en-AU" altLang="zh-CN" sz="2000">
                <a:ea typeface="宋体" charset="-122"/>
                <a:hlinkClick r:id="rId2"/>
              </a:rPr>
              <a:t>http://www.aic.gov.au/publications/tandi2/tandi350.html</a:t>
            </a:r>
            <a:r>
              <a:rPr lang="en-AU" sz="2000"/>
              <a:t>&gt;. </a:t>
            </a:r>
          </a:p>
          <a:p>
            <a:endParaRPr lang="en-AU" sz="2000"/>
          </a:p>
          <a:p>
            <a:pPr>
              <a:buFont typeface="Wingdings" pitchFamily="2" charset="2"/>
              <a:buNone/>
            </a:pPr>
            <a:r>
              <a:rPr lang="en-AU" sz="1800"/>
              <a:t>Author (surname, initial) last update, </a:t>
            </a:r>
            <a:r>
              <a:rPr lang="en-AU" sz="1800" i="1"/>
              <a:t>title of web page</a:t>
            </a:r>
            <a:r>
              <a:rPr lang="en-AU" sz="1800"/>
              <a:t>, name of sponsor, date viewed, &lt;URL&gt;.</a:t>
            </a:r>
          </a:p>
        </p:txBody>
      </p:sp>
    </p:spTree>
    <p:extLst>
      <p:ext uri="{BB962C8B-B14F-4D97-AF65-F5344CB8AC3E}">
        <p14:creationId xmlns:p14="http://schemas.microsoft.com/office/powerpoint/2010/main" val="163112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solidFill>
                  <a:schemeClr val="folHlink"/>
                </a:solidFill>
              </a:rPr>
              <a:t>Internet – no author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AU" i="1"/>
              <a:t>Space food</a:t>
            </a:r>
            <a:r>
              <a:rPr lang="en-AU"/>
              <a:t>  2003, National Aeronautics and Space Administration, viewed 2 May 2008, </a:t>
            </a:r>
            <a:r>
              <a:rPr lang="en-AU" sz="2000"/>
              <a:t>&lt;</a:t>
            </a:r>
            <a:r>
              <a:rPr lang="en-AU" altLang="zh-CN" sz="2000">
                <a:ea typeface="宋体" charset="-122"/>
                <a:hlinkClick r:id="rId2"/>
              </a:rPr>
              <a:t>http://spaceflight.nasa.gov/living/spacefood/index.html</a:t>
            </a:r>
            <a:r>
              <a:rPr lang="en-AU" sz="2000"/>
              <a:t>&gt;. </a:t>
            </a:r>
          </a:p>
          <a:p>
            <a:pPr marL="609600" indent="-609600"/>
            <a:endParaRPr lang="en-AU" sz="2000"/>
          </a:p>
          <a:p>
            <a:pPr marL="609600" indent="-609600"/>
            <a:endParaRPr lang="en-AU" sz="2000"/>
          </a:p>
          <a:p>
            <a:pPr marL="609600" indent="-609600">
              <a:buFont typeface="Wingdings" pitchFamily="2" charset="2"/>
              <a:buNone/>
            </a:pPr>
            <a:r>
              <a:rPr lang="en-AU" sz="1800" i="1"/>
              <a:t>Title of web page</a:t>
            </a:r>
            <a:r>
              <a:rPr lang="en-AU" sz="1800"/>
              <a:t> last update, name of sponsor, date viewed, &lt;URL&gt;.</a:t>
            </a:r>
          </a:p>
        </p:txBody>
      </p:sp>
    </p:spTree>
    <p:extLst>
      <p:ext uri="{BB962C8B-B14F-4D97-AF65-F5344CB8AC3E}">
        <p14:creationId xmlns:p14="http://schemas.microsoft.com/office/powerpoint/2010/main" val="260418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8640"/>
            <a:ext cx="6758122" cy="658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98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solidFill>
                  <a:srgbClr val="FF6600"/>
                </a:solidFill>
              </a:rPr>
              <a:t>Answer check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zh-CN" i="1" dirty="0" smtClean="0">
                <a:ea typeface="宋体" charset="-122"/>
              </a:rPr>
              <a:t>“Geography for kids: Antarctica” </a:t>
            </a:r>
            <a:r>
              <a:rPr lang="en-AU" altLang="zh-CN" i="1" dirty="0" err="1" smtClean="0">
                <a:ea typeface="宋体" charset="-122"/>
              </a:rPr>
              <a:t>Ducksters</a:t>
            </a:r>
            <a:r>
              <a:rPr lang="en-AU" altLang="zh-CN" i="1" dirty="0" smtClean="0">
                <a:ea typeface="宋体" charset="-122"/>
              </a:rPr>
              <a:t> November 2012</a:t>
            </a:r>
            <a:r>
              <a:rPr lang="en-AU" altLang="zh-CN" dirty="0" smtClean="0">
                <a:ea typeface="宋体" charset="-122"/>
              </a:rPr>
              <a:t>, Technological Solutions Inc., </a:t>
            </a:r>
            <a:r>
              <a:rPr lang="en-AU" altLang="zh-CN" dirty="0">
                <a:ea typeface="宋体" charset="-122"/>
              </a:rPr>
              <a:t>viewed </a:t>
            </a:r>
            <a:r>
              <a:rPr lang="en-AU" altLang="zh-CN" dirty="0" smtClean="0">
                <a:ea typeface="宋体" charset="-122"/>
              </a:rPr>
              <a:t>13 </a:t>
            </a:r>
            <a:r>
              <a:rPr lang="en-AU" altLang="zh-CN" dirty="0">
                <a:ea typeface="宋体" charset="-122"/>
              </a:rPr>
              <a:t>November </a:t>
            </a:r>
            <a:r>
              <a:rPr lang="en-AU" altLang="zh-CN" dirty="0" smtClean="0">
                <a:ea typeface="宋体" charset="-122"/>
              </a:rPr>
              <a:t>2012, </a:t>
            </a:r>
            <a:r>
              <a:rPr lang="en-AU" altLang="zh-CN" sz="2000" dirty="0" smtClean="0">
                <a:ea typeface="宋体" charset="-122"/>
              </a:rPr>
              <a:t>&lt;</a:t>
            </a:r>
            <a:r>
              <a:rPr lang="en-AU" altLang="zh-CN" sz="2000" dirty="0" smtClean="0">
                <a:ea typeface="宋体" charset="-122"/>
                <a:hlinkClick r:id="rId2"/>
              </a:rPr>
              <a:t>www.ducksters.com/geography/antarctica.php</a:t>
            </a:r>
            <a:r>
              <a:rPr lang="en-AU" altLang="zh-CN" sz="2000" dirty="0" smtClean="0">
                <a:ea typeface="宋体" charset="-122"/>
              </a:rPr>
              <a:t>&gt;.</a:t>
            </a:r>
            <a:endParaRPr lang="en-AU" altLang="zh-CN" sz="2000" dirty="0">
              <a:ea typeface="宋体" charset="-122"/>
            </a:endParaRPr>
          </a:p>
          <a:p>
            <a:pPr>
              <a:buFont typeface="Wingdings" pitchFamily="2" charset="2"/>
              <a:buNone/>
            </a:pPr>
            <a:endParaRPr lang="en-AU" altLang="zh-CN" sz="2000" dirty="0">
              <a:ea typeface="宋体" charset="-122"/>
            </a:endParaRPr>
          </a:p>
          <a:p>
            <a:pPr>
              <a:buFont typeface="Wingdings" pitchFamily="2" charset="2"/>
              <a:buNone/>
            </a:pPr>
            <a:endParaRPr lang="en-AU" altLang="zh-CN" sz="2000" dirty="0"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en-AU" sz="1800" i="1" dirty="0"/>
              <a:t>Title of web page</a:t>
            </a:r>
            <a:r>
              <a:rPr lang="en-AU" sz="1800" dirty="0"/>
              <a:t> last update, name of sponsor, date viewed, &lt;URL&gt;.</a:t>
            </a:r>
          </a:p>
        </p:txBody>
      </p:sp>
    </p:spTree>
    <p:extLst>
      <p:ext uri="{BB962C8B-B14F-4D97-AF65-F5344CB8AC3E}">
        <p14:creationId xmlns:p14="http://schemas.microsoft.com/office/powerpoint/2010/main" val="319764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solidFill>
                  <a:schemeClr val="folHlink"/>
                </a:solidFill>
              </a:rPr>
              <a:t>Bibliography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A list </a:t>
            </a:r>
            <a:r>
              <a:rPr lang="en-AU" dirty="0" smtClean="0"/>
              <a:t>of all </a:t>
            </a:r>
            <a:r>
              <a:rPr lang="en-AU" dirty="0"/>
              <a:t>references</a:t>
            </a:r>
          </a:p>
          <a:p>
            <a:r>
              <a:rPr lang="en-AU" dirty="0"/>
              <a:t>In alphabetical order</a:t>
            </a:r>
          </a:p>
        </p:txBody>
      </p:sp>
    </p:spTree>
    <p:extLst>
      <p:ext uri="{BB962C8B-B14F-4D97-AF65-F5344CB8AC3E}">
        <p14:creationId xmlns:p14="http://schemas.microsoft.com/office/powerpoint/2010/main" val="412217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AU" sz="2800" dirty="0">
                <a:solidFill>
                  <a:schemeClr val="folHlink"/>
                </a:solidFill>
              </a:rPr>
              <a:t>Bibliography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419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</a:pPr>
            <a:r>
              <a:rPr lang="en-AU" altLang="zh-CN" sz="1400" dirty="0" err="1">
                <a:ea typeface="宋体" charset="-122"/>
              </a:rPr>
              <a:t>Attard</a:t>
            </a:r>
            <a:r>
              <a:rPr lang="en-AU" altLang="zh-CN" sz="1400" dirty="0">
                <a:ea typeface="宋体" charset="-122"/>
              </a:rPr>
              <a:t>, C, November 2012, ‘Great Barrier Grief’, </a:t>
            </a:r>
            <a:r>
              <a:rPr lang="en-AU" altLang="zh-CN" sz="1400" dirty="0" err="1">
                <a:ea typeface="宋体" charset="-122"/>
              </a:rPr>
              <a:t>SPress</a:t>
            </a:r>
            <a:r>
              <a:rPr lang="en-AU" altLang="zh-CN" sz="1400" dirty="0">
                <a:ea typeface="宋体" charset="-122"/>
              </a:rPr>
              <a:t>, vol.10, no. 9, p. 12.</a:t>
            </a:r>
          </a:p>
          <a:p>
            <a:pPr>
              <a:buFont typeface="Wingdings" pitchFamily="2" charset="2"/>
              <a:buNone/>
            </a:pPr>
            <a:endParaRPr lang="en-AU" altLang="zh-CN" sz="1400" dirty="0"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en-AU" sz="1400" dirty="0" err="1" smtClean="0"/>
              <a:t>Aldhous</a:t>
            </a:r>
            <a:r>
              <a:rPr lang="en-AU" sz="1400" dirty="0"/>
              <a:t>, P 2008, ‘Genes for greens’, </a:t>
            </a:r>
            <a:r>
              <a:rPr lang="en-AU" sz="1400" i="1" dirty="0"/>
              <a:t>New Scientist, vol. 197, no. 2637, pp. 28-31.</a:t>
            </a:r>
            <a:r>
              <a:rPr lang="en-AU" sz="1400" dirty="0"/>
              <a:t> </a:t>
            </a:r>
          </a:p>
          <a:p>
            <a:pPr marL="0" indent="0">
              <a:buNone/>
            </a:pPr>
            <a:endParaRPr lang="en-AU" sz="1400" dirty="0" smtClean="0"/>
          </a:p>
          <a:p>
            <a:pPr marL="0" indent="0">
              <a:buNone/>
            </a:pPr>
            <a:r>
              <a:rPr lang="en-AU" sz="1400" dirty="0" smtClean="0"/>
              <a:t>Babel</a:t>
            </a:r>
            <a:r>
              <a:rPr lang="en-AU" sz="1400" dirty="0"/>
              <a:t>, P 2012, ‘Fat cat’s race slur</a:t>
            </a:r>
            <a:r>
              <a:rPr lang="en-AU" sz="1400" i="1" dirty="0"/>
              <a:t>‘, </a:t>
            </a:r>
            <a:r>
              <a:rPr lang="en-AU" sz="1400" i="1" dirty="0" smtClean="0"/>
              <a:t>Herald Sun</a:t>
            </a:r>
            <a:r>
              <a:rPr lang="en-AU" sz="1400" i="1" dirty="0"/>
              <a:t>, </a:t>
            </a:r>
            <a:r>
              <a:rPr lang="en-AU" sz="1400" dirty="0"/>
              <a:t>12 November 2012, p. 3.</a:t>
            </a:r>
          </a:p>
          <a:p>
            <a:pPr>
              <a:buFont typeface="Wingdings" pitchFamily="2" charset="2"/>
              <a:buNone/>
            </a:pPr>
            <a:endParaRPr lang="en-AU" sz="1400" dirty="0"/>
          </a:p>
          <a:p>
            <a:pPr>
              <a:buFont typeface="Wingdings" pitchFamily="2" charset="2"/>
              <a:buNone/>
            </a:pPr>
            <a:r>
              <a:rPr lang="en-AU" sz="1400" dirty="0"/>
              <a:t>Bryant, C 2008, </a:t>
            </a:r>
            <a:r>
              <a:rPr lang="en-AU" sz="1400" i="1" dirty="0"/>
              <a:t>Deliberately lit vegetation fires in Australia</a:t>
            </a:r>
            <a:r>
              <a:rPr lang="en-AU" sz="1400" dirty="0"/>
              <a:t>,  Australian Institute of Criminology, viewed 2 May, 2008 &lt;</a:t>
            </a:r>
            <a:r>
              <a:rPr lang="en-AU" altLang="zh-CN" sz="1400" dirty="0">
                <a:ea typeface="宋体" charset="-122"/>
                <a:hlinkClick r:id="rId2"/>
              </a:rPr>
              <a:t>http://www.aic.gov.au/publications/tandi2/tandi350.html</a:t>
            </a:r>
            <a:r>
              <a:rPr lang="en-AU" sz="1400" dirty="0"/>
              <a:t>&gt;.</a:t>
            </a:r>
          </a:p>
          <a:p>
            <a:pPr>
              <a:buFont typeface="Wingdings" pitchFamily="2" charset="2"/>
              <a:buNone/>
            </a:pPr>
            <a:endParaRPr lang="en-AU" altLang="zh-CN" sz="1400" dirty="0"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en-AU" altLang="zh-CN" sz="1400" dirty="0" smtClean="0">
                <a:ea typeface="宋体" charset="-122"/>
              </a:rPr>
              <a:t>Clarke</a:t>
            </a:r>
            <a:r>
              <a:rPr lang="en-AU" altLang="zh-CN" sz="1400" dirty="0">
                <a:ea typeface="宋体" charset="-122"/>
              </a:rPr>
              <a:t>, T 2004, ‘Alcohol is killing our youth’, </a:t>
            </a:r>
            <a:r>
              <a:rPr lang="en-AU" altLang="zh-CN" sz="1400" i="1" dirty="0">
                <a:ea typeface="宋体" charset="-122"/>
              </a:rPr>
              <a:t>Canberra Times, </a:t>
            </a:r>
            <a:r>
              <a:rPr lang="en-AU" altLang="zh-CN" sz="1400" dirty="0">
                <a:ea typeface="宋体" charset="-122"/>
              </a:rPr>
              <a:t>13 November, p.1</a:t>
            </a:r>
            <a:r>
              <a:rPr lang="en-AU" altLang="zh-CN" sz="1400" dirty="0" smtClean="0">
                <a:ea typeface="宋体" charset="-122"/>
              </a:rPr>
              <a:t>.</a:t>
            </a:r>
          </a:p>
          <a:p>
            <a:pPr>
              <a:buFont typeface="Wingdings" pitchFamily="2" charset="2"/>
              <a:buNone/>
            </a:pPr>
            <a:endParaRPr lang="en-AU" altLang="zh-CN" sz="1400" dirty="0"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en-AU" altLang="zh-CN" sz="1400" i="1" dirty="0">
                <a:ea typeface="宋体" charset="-122"/>
              </a:rPr>
              <a:t>“Geography for kids: Antarctica” </a:t>
            </a:r>
            <a:r>
              <a:rPr lang="en-AU" altLang="zh-CN" sz="1400" i="1" dirty="0" err="1">
                <a:ea typeface="宋体" charset="-122"/>
              </a:rPr>
              <a:t>Ducksters</a:t>
            </a:r>
            <a:r>
              <a:rPr lang="en-AU" altLang="zh-CN" sz="1400" i="1" dirty="0">
                <a:ea typeface="宋体" charset="-122"/>
              </a:rPr>
              <a:t> November 2012</a:t>
            </a:r>
            <a:r>
              <a:rPr lang="en-AU" altLang="zh-CN" sz="1400" dirty="0">
                <a:ea typeface="宋体" charset="-122"/>
              </a:rPr>
              <a:t>, Technological Solutions Inc., viewed 13 November 2012, </a:t>
            </a:r>
            <a:r>
              <a:rPr lang="en-AU" altLang="zh-CN" sz="1050" dirty="0">
                <a:ea typeface="宋体" charset="-122"/>
              </a:rPr>
              <a:t>&lt;</a:t>
            </a:r>
            <a:r>
              <a:rPr lang="en-AU" altLang="zh-CN" sz="1050" dirty="0">
                <a:ea typeface="宋体" charset="-122"/>
                <a:hlinkClick r:id="rId3"/>
              </a:rPr>
              <a:t>www.ducksters.com/geography/antarctica.php</a:t>
            </a:r>
            <a:r>
              <a:rPr lang="en-AU" altLang="zh-CN" sz="1050" dirty="0">
                <a:ea typeface="宋体" charset="-122"/>
              </a:rPr>
              <a:t>&gt;.</a:t>
            </a:r>
          </a:p>
          <a:p>
            <a:pPr>
              <a:buFont typeface="Wingdings" pitchFamily="2" charset="2"/>
              <a:buNone/>
            </a:pPr>
            <a:endParaRPr lang="en-AU" altLang="zh-CN" sz="1050" dirty="0">
              <a:ea typeface="宋体" charset="-122"/>
            </a:endParaRPr>
          </a:p>
          <a:p>
            <a:pPr>
              <a:buFont typeface="Wingdings" pitchFamily="2" charset="2"/>
              <a:buNone/>
            </a:pPr>
            <a:endParaRPr lang="en-AU" altLang="zh-CN" sz="1400" dirty="0" smtClean="0"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en-AU" sz="1400" dirty="0" smtClean="0"/>
              <a:t>Oakley</a:t>
            </a:r>
            <a:r>
              <a:rPr lang="en-AU" sz="1400" dirty="0"/>
              <a:t>, V  2003, ‘The tragic trade’,  </a:t>
            </a:r>
            <a:r>
              <a:rPr lang="en-AU" sz="1400" i="1" dirty="0"/>
              <a:t>Australian,</a:t>
            </a:r>
            <a:r>
              <a:rPr lang="en-AU" sz="1400" dirty="0"/>
              <a:t> 15 November, p. 29.</a:t>
            </a:r>
          </a:p>
          <a:p>
            <a:pPr>
              <a:buFont typeface="Wingdings" pitchFamily="2" charset="2"/>
              <a:buNone/>
            </a:pPr>
            <a:endParaRPr lang="en-AU" altLang="zh-CN" sz="1400" dirty="0"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en-AU" altLang="zh-CN" sz="1400" dirty="0">
                <a:ea typeface="宋体" charset="-122"/>
              </a:rPr>
              <a:t>Pretty, J 2004, ‘We are what we eat’, </a:t>
            </a:r>
            <a:r>
              <a:rPr lang="en-AU" altLang="zh-CN" sz="1400" i="1" dirty="0">
                <a:ea typeface="宋体" charset="-122"/>
              </a:rPr>
              <a:t>New Scientist</a:t>
            </a:r>
            <a:r>
              <a:rPr lang="en-AU" altLang="zh-CN" sz="1400" dirty="0">
                <a:ea typeface="宋体" charset="-122"/>
              </a:rPr>
              <a:t>, no. 2468, 9 October, pp. 44-46.</a:t>
            </a:r>
          </a:p>
          <a:p>
            <a:pPr>
              <a:buFont typeface="Wingdings" pitchFamily="2" charset="2"/>
              <a:buNone/>
            </a:pPr>
            <a:endParaRPr lang="en-AU" sz="1400" i="1" dirty="0"/>
          </a:p>
          <a:p>
            <a:pPr>
              <a:buFont typeface="Wingdings" pitchFamily="2" charset="2"/>
              <a:buNone/>
            </a:pPr>
            <a:r>
              <a:rPr lang="en-AU" sz="1400" i="1" dirty="0"/>
              <a:t>Space food</a:t>
            </a:r>
            <a:r>
              <a:rPr lang="en-AU" sz="1400" dirty="0"/>
              <a:t>  2003, National Aeronautics and Space Administration, viewed 02 May 2008, &lt;</a:t>
            </a:r>
            <a:r>
              <a:rPr lang="en-AU" altLang="zh-CN" sz="1400" dirty="0">
                <a:ea typeface="宋体" charset="-122"/>
                <a:hlinkClick r:id="rId4"/>
              </a:rPr>
              <a:t>http://spaceflight.nasa.gov/living/spacefood/index.html</a:t>
            </a:r>
            <a:r>
              <a:rPr lang="en-AU" sz="1400" dirty="0"/>
              <a:t>&gt;. </a:t>
            </a:r>
          </a:p>
          <a:p>
            <a:pPr>
              <a:buFont typeface="Wingdings" pitchFamily="2" charset="2"/>
              <a:buNone/>
            </a:pPr>
            <a:endParaRPr lang="en-AU" sz="1400" dirty="0"/>
          </a:p>
          <a:p>
            <a:pPr>
              <a:buFont typeface="Wingdings" pitchFamily="2" charset="2"/>
              <a:buNone/>
            </a:pP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178945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folHlink"/>
                </a:solidFill>
              </a:rPr>
              <a:t>A Bibliography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Is a list of your sources of information</a:t>
            </a:r>
          </a:p>
          <a:p>
            <a:r>
              <a:rPr lang="en-AU" dirty="0"/>
              <a:t>Helps you to find the information again</a:t>
            </a:r>
          </a:p>
          <a:p>
            <a:r>
              <a:rPr lang="en-AU" dirty="0"/>
              <a:t>Shows your teacher where you found the information</a:t>
            </a:r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1827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solidFill>
                  <a:schemeClr val="folHlink"/>
                </a:solidFill>
              </a:rPr>
              <a:t>Plagiarism is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Using the ideas, words or work of another person and pretending it is your own work</a:t>
            </a:r>
          </a:p>
          <a:p>
            <a:pPr>
              <a:buFont typeface="Wingdings" pitchFamily="2" charset="2"/>
              <a:buNone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4737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solidFill>
                  <a:schemeClr val="folHlink"/>
                </a:solidFill>
              </a:rPr>
              <a:t>Book – 1 author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AU"/>
              <a:t>Povey, K 2007, </a:t>
            </a:r>
            <a:r>
              <a:rPr lang="en-AU" i="1"/>
              <a:t>Energy alternatives</a:t>
            </a:r>
            <a:r>
              <a:rPr lang="en-AU"/>
              <a:t>, Thomson Gale, Detroit.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pPr>
              <a:buFont typeface="Wingdings" pitchFamily="2" charset="2"/>
              <a:buNone/>
            </a:pPr>
            <a:r>
              <a:rPr lang="en-AU" sz="1800"/>
              <a:t>Author (surname, initial) date, </a:t>
            </a:r>
            <a:r>
              <a:rPr lang="en-AU" sz="1800" i="1"/>
              <a:t>title</a:t>
            </a:r>
            <a:r>
              <a:rPr lang="en-AU" sz="1800"/>
              <a:t>, publisher, place of publication (city).</a:t>
            </a:r>
          </a:p>
          <a:p>
            <a:pPr>
              <a:buFont typeface="Wingdings" pitchFamily="2" charset="2"/>
              <a:buNone/>
            </a:pPr>
            <a:endParaRPr lang="en-AU" sz="1800"/>
          </a:p>
          <a:p>
            <a:pPr>
              <a:buFont typeface="Wingdings" pitchFamily="2" charset="2"/>
              <a:buNone/>
            </a:pPr>
            <a:r>
              <a:rPr lang="en-AU"/>
              <a:t>Healey, J 2001, </a:t>
            </a:r>
            <a:r>
              <a:rPr lang="en-AU" i="1"/>
              <a:t>Alternative energy,</a:t>
            </a:r>
            <a:r>
              <a:rPr lang="en-AU"/>
              <a:t> Spinney Press, Balmain, N.S.W.</a:t>
            </a:r>
            <a:endParaRPr lang="en-AU" sz="1600" i="1"/>
          </a:p>
          <a:p>
            <a:pPr>
              <a:buFont typeface="Wingdings" pitchFamily="2" charset="2"/>
              <a:buNone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226691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solidFill>
                  <a:schemeClr val="folHlink"/>
                </a:solidFill>
              </a:rPr>
              <a:t>Book – no author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AU" i="1"/>
              <a:t>Dictionary of chemistry</a:t>
            </a:r>
            <a:r>
              <a:rPr lang="en-AU"/>
              <a:t>, 2003, McGraw-Hill, New York.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pPr>
              <a:buFont typeface="Wingdings" pitchFamily="2" charset="2"/>
              <a:buNone/>
            </a:pPr>
            <a:r>
              <a:rPr lang="en-AU" sz="1800" i="1"/>
              <a:t>Title</a:t>
            </a:r>
            <a:r>
              <a:rPr lang="en-AU" sz="1800"/>
              <a:t>, date, publisher, place of publication (city).</a:t>
            </a:r>
          </a:p>
        </p:txBody>
      </p:sp>
    </p:spTree>
    <p:extLst>
      <p:ext uri="{BB962C8B-B14F-4D97-AF65-F5344CB8AC3E}">
        <p14:creationId xmlns:p14="http://schemas.microsoft.com/office/powerpoint/2010/main" val="255980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solidFill>
                  <a:srgbClr val="FF6600"/>
                </a:solidFill>
              </a:rPr>
              <a:t>Answer check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AU" dirty="0" err="1" smtClean="0"/>
              <a:t>Cattell</a:t>
            </a:r>
            <a:r>
              <a:rPr lang="en-AU" dirty="0" smtClean="0"/>
              <a:t>, T  1980, </a:t>
            </a:r>
            <a:r>
              <a:rPr lang="en-AU" i="1" dirty="0" smtClean="0"/>
              <a:t>This Earth vol. 2,</a:t>
            </a:r>
            <a:r>
              <a:rPr lang="en-AU" dirty="0" smtClean="0"/>
              <a:t> Educational Supplies, Brookvale.</a:t>
            </a:r>
            <a:endParaRPr lang="en-AU" dirty="0"/>
          </a:p>
          <a:p>
            <a:pPr>
              <a:buFont typeface="Wingdings" pitchFamily="2" charset="2"/>
              <a:buNone/>
            </a:pPr>
            <a:endParaRPr lang="en-AU" dirty="0"/>
          </a:p>
          <a:p>
            <a:pPr>
              <a:buFont typeface="Wingdings" pitchFamily="2" charset="2"/>
              <a:buNone/>
            </a:pPr>
            <a:r>
              <a:rPr lang="en-AU" sz="1800" dirty="0"/>
              <a:t>Author (surname, initial) date, </a:t>
            </a:r>
            <a:r>
              <a:rPr lang="en-AU" sz="1800" i="1" dirty="0"/>
              <a:t>title</a:t>
            </a:r>
            <a:r>
              <a:rPr lang="en-AU" sz="1800" dirty="0"/>
              <a:t>, publisher, place of publication (city).</a:t>
            </a:r>
          </a:p>
        </p:txBody>
      </p:sp>
    </p:spTree>
    <p:extLst>
      <p:ext uri="{BB962C8B-B14F-4D97-AF65-F5344CB8AC3E}">
        <p14:creationId xmlns:p14="http://schemas.microsoft.com/office/powerpoint/2010/main" val="69255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solidFill>
                  <a:schemeClr val="folHlink"/>
                </a:solidFill>
              </a:rPr>
              <a:t>Magazine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AU"/>
              <a:t>Aldhous, P 2008, ‘Genes for greens’, </a:t>
            </a:r>
            <a:r>
              <a:rPr lang="en-AU" i="1"/>
              <a:t>New Scientist, vol. 197, no. 2637, pp. 28-31.</a:t>
            </a:r>
            <a:r>
              <a:rPr lang="en-AU"/>
              <a:t> </a:t>
            </a:r>
          </a:p>
          <a:p>
            <a:pPr marL="609600" indent="-609600">
              <a:buFont typeface="Wingdings" pitchFamily="2" charset="2"/>
              <a:buNone/>
            </a:pPr>
            <a:endParaRPr lang="en-AU"/>
          </a:p>
          <a:p>
            <a:pPr marL="609600" indent="-609600">
              <a:buFont typeface="Wingdings" pitchFamily="2" charset="2"/>
              <a:buNone/>
            </a:pPr>
            <a:r>
              <a:rPr lang="en-AU" sz="1800"/>
              <a:t>Author (surname, initial) date, ‘title of article’, </a:t>
            </a:r>
            <a:r>
              <a:rPr lang="en-AU" sz="1800" i="1"/>
              <a:t>title of magazine</a:t>
            </a:r>
            <a:r>
              <a:rPr lang="en-AU" sz="1800"/>
              <a:t>, volume no., issue no., page number/s.</a:t>
            </a:r>
          </a:p>
        </p:txBody>
      </p:sp>
    </p:spTree>
    <p:extLst>
      <p:ext uri="{BB962C8B-B14F-4D97-AF65-F5344CB8AC3E}">
        <p14:creationId xmlns:p14="http://schemas.microsoft.com/office/powerpoint/2010/main" val="421181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solidFill>
                  <a:srgbClr val="FF6600"/>
                </a:solidFill>
              </a:rPr>
              <a:t>Answer check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AU" altLang="zh-CN" dirty="0" err="1" smtClean="0">
                <a:ea typeface="宋体" charset="-122"/>
              </a:rPr>
              <a:t>Attard</a:t>
            </a:r>
            <a:r>
              <a:rPr lang="en-AU" altLang="zh-CN" dirty="0" smtClean="0">
                <a:ea typeface="宋体" charset="-122"/>
              </a:rPr>
              <a:t>, C, November 2012, ‘Great Barrier Grief’, </a:t>
            </a:r>
            <a:r>
              <a:rPr lang="en-AU" altLang="zh-CN" dirty="0" err="1" smtClean="0">
                <a:ea typeface="宋体" charset="-122"/>
              </a:rPr>
              <a:t>SPress</a:t>
            </a:r>
            <a:r>
              <a:rPr lang="en-AU" altLang="zh-CN" dirty="0" smtClean="0">
                <a:ea typeface="宋体" charset="-122"/>
              </a:rPr>
              <a:t>, vol.10, no</a:t>
            </a:r>
            <a:r>
              <a:rPr lang="en-AU" altLang="zh-CN" dirty="0">
                <a:ea typeface="宋体" charset="-122"/>
              </a:rPr>
              <a:t>. </a:t>
            </a:r>
            <a:r>
              <a:rPr lang="en-AU" altLang="zh-CN" dirty="0" smtClean="0">
                <a:ea typeface="宋体" charset="-122"/>
              </a:rPr>
              <a:t>9, p. 12.</a:t>
            </a:r>
            <a:endParaRPr lang="en-AU" altLang="zh-CN" dirty="0">
              <a:ea typeface="宋体" charset="-122"/>
            </a:endParaRPr>
          </a:p>
          <a:p>
            <a:pPr>
              <a:buFont typeface="Wingdings" pitchFamily="2" charset="2"/>
              <a:buNone/>
            </a:pPr>
            <a:endParaRPr lang="en-AU" altLang="zh-CN" dirty="0">
              <a:ea typeface="宋体" charset="-122"/>
            </a:endParaRPr>
          </a:p>
          <a:p>
            <a:pPr>
              <a:buFont typeface="Wingdings" pitchFamily="2" charset="2"/>
              <a:buNone/>
            </a:pPr>
            <a:r>
              <a:rPr lang="en-AU" sz="1800" dirty="0">
                <a:ea typeface="宋体" charset="-122"/>
              </a:rPr>
              <a:t>Author (surname, initial) date, ‘title of article’, </a:t>
            </a:r>
            <a:r>
              <a:rPr lang="en-AU" sz="1800" i="1" dirty="0">
                <a:ea typeface="宋体" charset="-122"/>
              </a:rPr>
              <a:t>title of magazine</a:t>
            </a:r>
            <a:r>
              <a:rPr lang="en-AU" sz="1800" dirty="0">
                <a:ea typeface="宋体" charset="-122"/>
              </a:rPr>
              <a:t>, issue no., </a:t>
            </a:r>
            <a:r>
              <a:rPr lang="en-AU" sz="1800" dirty="0" smtClean="0">
                <a:ea typeface="宋体" charset="-122"/>
              </a:rPr>
              <a:t>page/s</a:t>
            </a:r>
            <a:r>
              <a:rPr lang="en-AU" sz="1800" dirty="0">
                <a:ea typeface="宋体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9691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>
                <a:solidFill>
                  <a:schemeClr val="folHlink"/>
                </a:solidFill>
              </a:rPr>
              <a:t>Newspaper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AU"/>
              <a:t>Oakley, V  2003, ‘The tragic trade’,  </a:t>
            </a:r>
            <a:r>
              <a:rPr lang="en-AU" i="1"/>
              <a:t>Australian,</a:t>
            </a:r>
            <a:r>
              <a:rPr lang="en-AU"/>
              <a:t> 15 November, p. 29.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pPr>
              <a:buFont typeface="Wingdings" pitchFamily="2" charset="2"/>
              <a:buNone/>
            </a:pPr>
            <a:r>
              <a:rPr lang="en-AU" sz="1800"/>
              <a:t>Author (surname, initial) date, ‘title of article’, </a:t>
            </a:r>
            <a:r>
              <a:rPr lang="en-AU" sz="1800" i="1"/>
              <a:t>title of newspaper</a:t>
            </a:r>
            <a:r>
              <a:rPr lang="en-AU" sz="1800"/>
              <a:t>, date, page number/s. </a:t>
            </a:r>
          </a:p>
          <a:p>
            <a:pPr>
              <a:buFont typeface="Wingdings" pitchFamily="2" charset="2"/>
              <a:buNone/>
            </a:pPr>
            <a:endParaRPr lang="en-AU" sz="1800"/>
          </a:p>
        </p:txBody>
      </p:sp>
    </p:spTree>
    <p:extLst>
      <p:ext uri="{BB962C8B-B14F-4D97-AF65-F5344CB8AC3E}">
        <p14:creationId xmlns:p14="http://schemas.microsoft.com/office/powerpoint/2010/main" val="434195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687</Words>
  <Application>Microsoft Office PowerPoint</Application>
  <PresentationFormat>On-screen Show (4:3)</PresentationFormat>
  <Paragraphs>73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Writing a Bibliography:</vt:lpstr>
      <vt:lpstr>A Bibliography</vt:lpstr>
      <vt:lpstr>Plagiarism is</vt:lpstr>
      <vt:lpstr>Book – 1 author</vt:lpstr>
      <vt:lpstr>Book – no author</vt:lpstr>
      <vt:lpstr>Answer check</vt:lpstr>
      <vt:lpstr>Magazine</vt:lpstr>
      <vt:lpstr>Answer check</vt:lpstr>
      <vt:lpstr>Newspaper</vt:lpstr>
      <vt:lpstr>PowerPoint Presentation</vt:lpstr>
      <vt:lpstr>PowerPoint Presentation</vt:lpstr>
      <vt:lpstr>Internet - author</vt:lpstr>
      <vt:lpstr>Internet – no author</vt:lpstr>
      <vt:lpstr>PowerPoint Presentation</vt:lpstr>
      <vt:lpstr>Answer check</vt:lpstr>
      <vt:lpstr>Bibliography</vt:lpstr>
      <vt:lpstr>Bibliography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Tate</dc:creator>
  <cp:lastModifiedBy>Chris Tate</cp:lastModifiedBy>
  <cp:revision>12</cp:revision>
  <dcterms:created xsi:type="dcterms:W3CDTF">2012-11-12T03:37:31Z</dcterms:created>
  <dcterms:modified xsi:type="dcterms:W3CDTF">2014-04-18T02:59:39Z</dcterms:modified>
</cp:coreProperties>
</file>